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B85073-5486-4A0D-8C86-4ECFD012C80B}" type="datetimeFigureOut">
              <a:rPr lang="tr-TR" smtClean="0"/>
              <a:t>29.04.2025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16D0E3-71C6-4CB7-A385-5FE8A87CB73D}" type="slidenum">
              <a:rPr lang="tr-TR" smtClean="0"/>
              <a:t>‹#›</a:t>
            </a:fld>
            <a:endParaRPr lang="tr-TR"/>
          </a:p>
        </p:txBody>
      </p:sp>
    </p:spTree>
    <p:extLst>
      <p:ext uri="{BB962C8B-B14F-4D97-AF65-F5344CB8AC3E}">
        <p14:creationId xmlns:p14="http://schemas.microsoft.com/office/powerpoint/2010/main" val="3394905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2</a:t>
            </a:fld>
            <a:endParaRPr lang="tr-TR"/>
          </a:p>
        </p:txBody>
      </p:sp>
    </p:spTree>
    <p:extLst>
      <p:ext uri="{BB962C8B-B14F-4D97-AF65-F5344CB8AC3E}">
        <p14:creationId xmlns:p14="http://schemas.microsoft.com/office/powerpoint/2010/main" val="871829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11</a:t>
            </a:fld>
            <a:endParaRPr lang="tr-TR"/>
          </a:p>
        </p:txBody>
      </p:sp>
    </p:spTree>
    <p:extLst>
      <p:ext uri="{BB962C8B-B14F-4D97-AF65-F5344CB8AC3E}">
        <p14:creationId xmlns:p14="http://schemas.microsoft.com/office/powerpoint/2010/main" val="1579695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3</a:t>
            </a:fld>
            <a:endParaRPr lang="tr-TR"/>
          </a:p>
        </p:txBody>
      </p:sp>
    </p:spTree>
    <p:extLst>
      <p:ext uri="{BB962C8B-B14F-4D97-AF65-F5344CB8AC3E}">
        <p14:creationId xmlns:p14="http://schemas.microsoft.com/office/powerpoint/2010/main" val="59969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4</a:t>
            </a:fld>
            <a:endParaRPr lang="tr-TR"/>
          </a:p>
        </p:txBody>
      </p:sp>
    </p:spTree>
    <p:extLst>
      <p:ext uri="{BB962C8B-B14F-4D97-AF65-F5344CB8AC3E}">
        <p14:creationId xmlns:p14="http://schemas.microsoft.com/office/powerpoint/2010/main" val="3471614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5</a:t>
            </a:fld>
            <a:endParaRPr lang="tr-TR"/>
          </a:p>
        </p:txBody>
      </p:sp>
    </p:spTree>
    <p:extLst>
      <p:ext uri="{BB962C8B-B14F-4D97-AF65-F5344CB8AC3E}">
        <p14:creationId xmlns:p14="http://schemas.microsoft.com/office/powerpoint/2010/main" val="2567363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6</a:t>
            </a:fld>
            <a:endParaRPr lang="tr-TR"/>
          </a:p>
        </p:txBody>
      </p:sp>
    </p:spTree>
    <p:extLst>
      <p:ext uri="{BB962C8B-B14F-4D97-AF65-F5344CB8AC3E}">
        <p14:creationId xmlns:p14="http://schemas.microsoft.com/office/powerpoint/2010/main" val="3099901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7</a:t>
            </a:fld>
            <a:endParaRPr lang="tr-TR"/>
          </a:p>
        </p:txBody>
      </p:sp>
    </p:spTree>
    <p:extLst>
      <p:ext uri="{BB962C8B-B14F-4D97-AF65-F5344CB8AC3E}">
        <p14:creationId xmlns:p14="http://schemas.microsoft.com/office/powerpoint/2010/main" val="3044770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8</a:t>
            </a:fld>
            <a:endParaRPr lang="tr-TR"/>
          </a:p>
        </p:txBody>
      </p:sp>
    </p:spTree>
    <p:extLst>
      <p:ext uri="{BB962C8B-B14F-4D97-AF65-F5344CB8AC3E}">
        <p14:creationId xmlns:p14="http://schemas.microsoft.com/office/powerpoint/2010/main" val="2618991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9</a:t>
            </a:fld>
            <a:endParaRPr lang="tr-TR"/>
          </a:p>
        </p:txBody>
      </p:sp>
    </p:spTree>
    <p:extLst>
      <p:ext uri="{BB962C8B-B14F-4D97-AF65-F5344CB8AC3E}">
        <p14:creationId xmlns:p14="http://schemas.microsoft.com/office/powerpoint/2010/main" val="1230664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D16D0E3-71C6-4CB7-A385-5FE8A87CB73D}" type="slidenum">
              <a:rPr lang="tr-TR" smtClean="0"/>
              <a:t>10</a:t>
            </a:fld>
            <a:endParaRPr lang="tr-TR"/>
          </a:p>
        </p:txBody>
      </p:sp>
    </p:spTree>
    <p:extLst>
      <p:ext uri="{BB962C8B-B14F-4D97-AF65-F5344CB8AC3E}">
        <p14:creationId xmlns:p14="http://schemas.microsoft.com/office/powerpoint/2010/main" val="1997876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7CFFC7-2E15-46B8-BD1F-D1CE57D526E5}" type="datetimeFigureOut">
              <a:rPr lang="tr-TR" smtClean="0"/>
              <a:t>29.04.2025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3210274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7CFFC7-2E15-46B8-BD1F-D1CE57D526E5}" type="datetimeFigureOut">
              <a:rPr lang="tr-TR" smtClean="0"/>
              <a:t>29.04.2025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2754128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7CFFC7-2E15-46B8-BD1F-D1CE57D526E5}" type="datetimeFigureOut">
              <a:rPr lang="tr-TR" smtClean="0"/>
              <a:t>29.04.2025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469595-6746-4477-8F7D-C9F3EAB3E0A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66460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F7CFFC7-2E15-46B8-BD1F-D1CE57D526E5}" type="datetimeFigureOut">
              <a:rPr lang="tr-TR" smtClean="0"/>
              <a:t>29.04.2025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1149522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F7CFFC7-2E15-46B8-BD1F-D1CE57D526E5}" type="datetimeFigureOut">
              <a:rPr lang="tr-TR" smtClean="0"/>
              <a:t>29.04.2025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469595-6746-4477-8F7D-C9F3EAB3E0A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7324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F7CFFC7-2E15-46B8-BD1F-D1CE57D526E5}" type="datetimeFigureOut">
              <a:rPr lang="tr-TR" smtClean="0"/>
              <a:t>29.04.2025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1825980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7CFFC7-2E15-46B8-BD1F-D1CE57D526E5}" type="datetimeFigureOut">
              <a:rPr lang="tr-TR" smtClean="0"/>
              <a:t>29.04.2025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2625584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7CFFC7-2E15-46B8-BD1F-D1CE57D526E5}" type="datetimeFigureOut">
              <a:rPr lang="tr-TR" smtClean="0"/>
              <a:t>29.04.2025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302073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7CFFC7-2E15-46B8-BD1F-D1CE57D526E5}" type="datetimeFigureOut">
              <a:rPr lang="tr-TR" smtClean="0"/>
              <a:t>29.04.2025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1033049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7CFFC7-2E15-46B8-BD1F-D1CE57D526E5}" type="datetimeFigureOut">
              <a:rPr lang="tr-TR" smtClean="0"/>
              <a:t>29.04.2025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184367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7CFFC7-2E15-46B8-BD1F-D1CE57D526E5}" type="datetimeFigureOut">
              <a:rPr lang="tr-TR" smtClean="0"/>
              <a:t>29.04.2025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60743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7CFFC7-2E15-46B8-BD1F-D1CE57D526E5}" type="datetimeFigureOut">
              <a:rPr lang="tr-TR" smtClean="0"/>
              <a:t>29.04.2025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3720045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7CFFC7-2E15-46B8-BD1F-D1CE57D526E5}" type="datetimeFigureOut">
              <a:rPr lang="tr-TR" smtClean="0"/>
              <a:t>29.04.2025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576602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CFFC7-2E15-46B8-BD1F-D1CE57D526E5}" type="datetimeFigureOut">
              <a:rPr lang="tr-TR" smtClean="0"/>
              <a:t>29.04.2025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3303029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7CFFC7-2E15-46B8-BD1F-D1CE57D526E5}" type="datetimeFigureOut">
              <a:rPr lang="tr-TR" smtClean="0"/>
              <a:t>29.04.2025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94585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7CFFC7-2E15-46B8-BD1F-D1CE57D526E5}" type="datetimeFigureOut">
              <a:rPr lang="tr-TR" smtClean="0"/>
              <a:t>29.04.2025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1469595-6746-4477-8F7D-C9F3EAB3E0AD}" type="slidenum">
              <a:rPr lang="tr-TR" smtClean="0"/>
              <a:t>‹#›</a:t>
            </a:fld>
            <a:endParaRPr lang="tr-TR"/>
          </a:p>
        </p:txBody>
      </p:sp>
    </p:spTree>
    <p:extLst>
      <p:ext uri="{BB962C8B-B14F-4D97-AF65-F5344CB8AC3E}">
        <p14:creationId xmlns:p14="http://schemas.microsoft.com/office/powerpoint/2010/main" val="425684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F7CFFC7-2E15-46B8-BD1F-D1CE57D526E5}" type="datetimeFigureOut">
              <a:rPr lang="tr-TR" smtClean="0"/>
              <a:t>29.04.2025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1469595-6746-4477-8F7D-C9F3EAB3E0AD}" type="slidenum">
              <a:rPr lang="tr-TR" smtClean="0"/>
              <a:t>‹#›</a:t>
            </a:fld>
            <a:endParaRPr lang="tr-TR"/>
          </a:p>
        </p:txBody>
      </p:sp>
    </p:spTree>
    <p:extLst>
      <p:ext uri="{BB962C8B-B14F-4D97-AF65-F5344CB8AC3E}">
        <p14:creationId xmlns:p14="http://schemas.microsoft.com/office/powerpoint/2010/main" val="20219799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4B26E4-0130-1E47-ECE8-C79B2C4921F3}"/>
              </a:ext>
            </a:extLst>
          </p:cNvPr>
          <p:cNvSpPr>
            <a:spLocks noGrp="1"/>
          </p:cNvSpPr>
          <p:nvPr>
            <p:ph type="ctrTitle"/>
          </p:nvPr>
        </p:nvSpPr>
        <p:spPr/>
        <p:txBody>
          <a:bodyPr/>
          <a:lstStyle/>
          <a:p>
            <a:r>
              <a:rPr lang="tr-TR" dirty="0"/>
              <a:t>STAJ BİLGİLENDİRME</a:t>
            </a:r>
          </a:p>
        </p:txBody>
      </p:sp>
      <p:sp>
        <p:nvSpPr>
          <p:cNvPr id="3" name="Alt Başlık 2">
            <a:extLst>
              <a:ext uri="{FF2B5EF4-FFF2-40B4-BE49-F238E27FC236}">
                <a16:creationId xmlns:a16="http://schemas.microsoft.com/office/drawing/2014/main" id="{F3BEE67C-15D4-1312-C468-070126A44517}"/>
              </a:ext>
            </a:extLst>
          </p:cNvPr>
          <p:cNvSpPr>
            <a:spLocks noGrp="1"/>
          </p:cNvSpPr>
          <p:nvPr>
            <p:ph type="subTitle" idx="1"/>
          </p:nvPr>
        </p:nvSpPr>
        <p:spPr/>
        <p:txBody>
          <a:bodyPr/>
          <a:lstStyle/>
          <a:p>
            <a:r>
              <a:rPr lang="tr-TR" dirty="0"/>
              <a:t>AIBU EEM</a:t>
            </a:r>
          </a:p>
        </p:txBody>
      </p:sp>
    </p:spTree>
    <p:extLst>
      <p:ext uri="{BB962C8B-B14F-4D97-AF65-F5344CB8AC3E}">
        <p14:creationId xmlns:p14="http://schemas.microsoft.com/office/powerpoint/2010/main" val="3299354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4B26E4-0130-1E47-ECE8-C79B2C4921F3}"/>
              </a:ext>
            </a:extLst>
          </p:cNvPr>
          <p:cNvSpPr>
            <a:spLocks noGrp="1"/>
          </p:cNvSpPr>
          <p:nvPr>
            <p:ph type="ctrTitle"/>
          </p:nvPr>
        </p:nvSpPr>
        <p:spPr>
          <a:xfrm>
            <a:off x="1844496" y="1967670"/>
            <a:ext cx="8915399" cy="2262781"/>
          </a:xfrm>
        </p:spPr>
        <p:txBody>
          <a:bodyPr>
            <a:normAutofit fontScale="90000"/>
          </a:bodyPr>
          <a:lstStyle/>
          <a:p>
            <a:r>
              <a:rPr lang="tr-TR" sz="2700" b="1" i="0" u="none" strike="noStrike" baseline="0" dirty="0">
                <a:latin typeface="Times New Roman" panose="02020603050405020304" pitchFamily="18" charset="0"/>
              </a:rPr>
              <a:t>Gerekli Evraklar:</a:t>
            </a:r>
            <a:br>
              <a:rPr lang="tr-TR" sz="2700" b="0" i="0" u="none" strike="noStrike" baseline="0" dirty="0">
                <a:latin typeface="Times New Roman" panose="02020603050405020304" pitchFamily="18" charset="0"/>
              </a:rPr>
            </a:br>
            <a:br>
              <a:rPr lang="tr-TR" sz="2700" b="0" i="0" u="none" strike="noStrike" baseline="0" dirty="0">
                <a:latin typeface="Times New Roman" panose="02020603050405020304" pitchFamily="18" charset="0"/>
              </a:rPr>
            </a:br>
            <a:br>
              <a:rPr lang="tr-TR" sz="3200" b="0" i="0" u="none" strike="noStrike" baseline="0" dirty="0">
                <a:latin typeface="Times New Roman" panose="02020603050405020304" pitchFamily="18" charset="0"/>
              </a:rPr>
            </a:br>
            <a:br>
              <a:rPr lang="tr-TR" sz="3200" b="0" i="0" u="none" strike="noStrike" baseline="0" dirty="0">
                <a:latin typeface="Times New Roman" panose="02020603050405020304" pitchFamily="18" charset="0"/>
              </a:rPr>
            </a:br>
            <a:endParaRPr lang="tr-TR" sz="8000" dirty="0"/>
          </a:p>
        </p:txBody>
      </p:sp>
      <p:sp>
        <p:nvSpPr>
          <p:cNvPr id="3" name="Metin kutusu 2">
            <a:extLst>
              <a:ext uri="{FF2B5EF4-FFF2-40B4-BE49-F238E27FC236}">
                <a16:creationId xmlns:a16="http://schemas.microsoft.com/office/drawing/2014/main" id="{63311069-BB8E-9CD5-910B-4C62551AFA7C}"/>
              </a:ext>
            </a:extLst>
          </p:cNvPr>
          <p:cNvSpPr txBox="1"/>
          <p:nvPr/>
        </p:nvSpPr>
        <p:spPr>
          <a:xfrm>
            <a:off x="1844495" y="1854723"/>
            <a:ext cx="8915399" cy="4401205"/>
          </a:xfrm>
          <a:prstGeom prst="rect">
            <a:avLst/>
          </a:prstGeom>
          <a:noFill/>
        </p:spPr>
        <p:txBody>
          <a:bodyPr wrap="square" rtlCol="0">
            <a:spAutoFit/>
          </a:bodyPr>
          <a:lstStyle/>
          <a:p>
            <a:r>
              <a:rPr lang="tr-TR" sz="2800" dirty="0"/>
              <a:t>1- Provizyon Belgesi (E-devletten alınacak)</a:t>
            </a:r>
          </a:p>
          <a:p>
            <a:endParaRPr lang="tr-TR" sz="2800" dirty="0"/>
          </a:p>
          <a:p>
            <a:r>
              <a:rPr lang="tr-TR" sz="2800" dirty="0"/>
              <a:t>2- Staj formu doldurulup işyerine onaylatılıp sonra Staj komisyonuna onaylatılacak sonra dekanlığa onaylatılacak.</a:t>
            </a:r>
          </a:p>
          <a:p>
            <a:endParaRPr lang="tr-TR" sz="2800" dirty="0"/>
          </a:p>
          <a:p>
            <a:r>
              <a:rPr lang="tr-TR" sz="2800" dirty="0"/>
              <a:t>3- İSG Belgesi (2 Yıl geçerli)</a:t>
            </a:r>
          </a:p>
          <a:p>
            <a:endParaRPr lang="tr-TR" sz="2800" dirty="0"/>
          </a:p>
          <a:p>
            <a:r>
              <a:rPr lang="tr-TR" sz="2800" dirty="0"/>
              <a:t>Bu 3 evrak staja başlamadan 20 gün önce bölüm sekreterliğine teslim edilecek.</a:t>
            </a:r>
          </a:p>
        </p:txBody>
      </p:sp>
    </p:spTree>
    <p:extLst>
      <p:ext uri="{BB962C8B-B14F-4D97-AF65-F5344CB8AC3E}">
        <p14:creationId xmlns:p14="http://schemas.microsoft.com/office/powerpoint/2010/main" val="3269640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4B26E4-0130-1E47-ECE8-C79B2C4921F3}"/>
              </a:ext>
            </a:extLst>
          </p:cNvPr>
          <p:cNvSpPr>
            <a:spLocks noGrp="1"/>
          </p:cNvSpPr>
          <p:nvPr>
            <p:ph type="ctrTitle"/>
          </p:nvPr>
        </p:nvSpPr>
        <p:spPr>
          <a:xfrm>
            <a:off x="1844496" y="1967670"/>
            <a:ext cx="8915399" cy="2262781"/>
          </a:xfrm>
        </p:spPr>
        <p:txBody>
          <a:bodyPr>
            <a:normAutofit fontScale="90000"/>
          </a:bodyPr>
          <a:lstStyle/>
          <a:p>
            <a:r>
              <a:rPr lang="tr-TR" sz="2700" b="1" i="0" u="none" strike="noStrike" baseline="0" dirty="0">
                <a:latin typeface="Times New Roman" panose="02020603050405020304" pitchFamily="18" charset="0"/>
              </a:rPr>
              <a:t>Uyarı : </a:t>
            </a:r>
            <a:br>
              <a:rPr lang="tr-TR" sz="2700" b="0" i="0" u="none" strike="noStrike" baseline="0" dirty="0">
                <a:latin typeface="Times New Roman" panose="02020603050405020304" pitchFamily="18" charset="0"/>
              </a:rPr>
            </a:br>
            <a:br>
              <a:rPr lang="tr-TR" sz="2700" b="0" i="0" u="none" strike="noStrike" baseline="0" dirty="0">
                <a:latin typeface="Times New Roman" panose="02020603050405020304" pitchFamily="18" charset="0"/>
              </a:rPr>
            </a:br>
            <a:br>
              <a:rPr lang="tr-TR" sz="3200" b="0" i="0" u="none" strike="noStrike" baseline="0" dirty="0">
                <a:latin typeface="Times New Roman" panose="02020603050405020304" pitchFamily="18" charset="0"/>
              </a:rPr>
            </a:br>
            <a:br>
              <a:rPr lang="tr-TR" sz="3200" b="0" i="0" u="none" strike="noStrike" baseline="0" dirty="0">
                <a:latin typeface="Times New Roman" panose="02020603050405020304" pitchFamily="18" charset="0"/>
              </a:rPr>
            </a:br>
            <a:endParaRPr lang="tr-TR" sz="8000" dirty="0"/>
          </a:p>
        </p:txBody>
      </p:sp>
      <p:sp>
        <p:nvSpPr>
          <p:cNvPr id="3" name="Metin kutusu 2">
            <a:extLst>
              <a:ext uri="{FF2B5EF4-FFF2-40B4-BE49-F238E27FC236}">
                <a16:creationId xmlns:a16="http://schemas.microsoft.com/office/drawing/2014/main" id="{63311069-BB8E-9CD5-910B-4C62551AFA7C}"/>
              </a:ext>
            </a:extLst>
          </p:cNvPr>
          <p:cNvSpPr txBox="1"/>
          <p:nvPr/>
        </p:nvSpPr>
        <p:spPr>
          <a:xfrm>
            <a:off x="1844495" y="1854723"/>
            <a:ext cx="8915399" cy="3539430"/>
          </a:xfrm>
          <a:prstGeom prst="rect">
            <a:avLst/>
          </a:prstGeom>
          <a:noFill/>
        </p:spPr>
        <p:txBody>
          <a:bodyPr wrap="square" rtlCol="0">
            <a:spAutoFit/>
          </a:bodyPr>
          <a:lstStyle/>
          <a:p>
            <a:r>
              <a:rPr lang="tr-TR" sz="2800" dirty="0"/>
              <a:t>Uzun dönemli staj henüz 7+1 sistemine geçmediğimiz için kabul edilmemektedir.</a:t>
            </a:r>
          </a:p>
          <a:p>
            <a:endParaRPr lang="tr-TR" sz="2800" dirty="0"/>
          </a:p>
          <a:p>
            <a:endParaRPr lang="tr-TR" sz="2800" dirty="0"/>
          </a:p>
          <a:p>
            <a:endParaRPr lang="tr-TR" sz="2800" dirty="0"/>
          </a:p>
          <a:p>
            <a:r>
              <a:rPr lang="tr-TR" sz="2800" dirty="0"/>
              <a:t>Not: Öğrenci firmanın sigorta yapması ile kendi yazın çalışmış ise dönem içinde staj olarak sayılabilir. (Staj dersini önceden seçmek kaydıyla)</a:t>
            </a:r>
          </a:p>
        </p:txBody>
      </p:sp>
    </p:spTree>
    <p:extLst>
      <p:ext uri="{BB962C8B-B14F-4D97-AF65-F5344CB8AC3E}">
        <p14:creationId xmlns:p14="http://schemas.microsoft.com/office/powerpoint/2010/main" val="3071431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4B26E4-0130-1E47-ECE8-C79B2C4921F3}"/>
              </a:ext>
            </a:extLst>
          </p:cNvPr>
          <p:cNvSpPr>
            <a:spLocks noGrp="1"/>
          </p:cNvSpPr>
          <p:nvPr>
            <p:ph type="ctrTitle"/>
          </p:nvPr>
        </p:nvSpPr>
        <p:spPr>
          <a:xfrm>
            <a:off x="1844496" y="1967670"/>
            <a:ext cx="8915399" cy="2262781"/>
          </a:xfrm>
        </p:spPr>
        <p:txBody>
          <a:bodyPr>
            <a:normAutofit fontScale="90000"/>
          </a:bodyPr>
          <a:lstStyle/>
          <a:p>
            <a:pPr algn="just"/>
            <a:r>
              <a:rPr lang="tr-TR" sz="2700" b="0" i="0" u="none" strike="noStrike" baseline="0" dirty="0">
                <a:latin typeface="Times New Roman" panose="02020603050405020304" pitchFamily="18" charset="0"/>
              </a:rPr>
              <a:t>2025-2026 Eğitim-Öğretim Yılı itibariyle, bölümümüzdeki tüm öğrencilerin müfredatımızda 5. ve 7 yarıyılda zorunlu ders olarak yer alan Staj I ve Staj II derslerine kayıt yaptırmaları gerekmektedir.</a:t>
            </a:r>
            <a:br>
              <a:rPr lang="tr-TR" sz="2700" b="0" i="0" u="none" strike="noStrike" baseline="0" dirty="0">
                <a:latin typeface="Times New Roman" panose="02020603050405020304" pitchFamily="18" charset="0"/>
              </a:rPr>
            </a:br>
            <a:r>
              <a:rPr lang="tr-TR" sz="2700" b="0" i="0" u="none" strike="noStrike" baseline="0" dirty="0">
                <a:latin typeface="Times New Roman" panose="02020603050405020304" pitchFamily="18" charset="0"/>
              </a:rPr>
              <a:t>Bu yıl yaz stajı için belirlenen tarih aralıkları şu şekildedir:</a:t>
            </a:r>
            <a:br>
              <a:rPr lang="tr-TR" sz="3200" b="0" i="0" u="none" strike="noStrike" baseline="0" dirty="0">
                <a:latin typeface="Times New Roman" panose="02020603050405020304" pitchFamily="18" charset="0"/>
              </a:rPr>
            </a:br>
            <a:br>
              <a:rPr lang="tr-TR" sz="3200" b="0" i="0" u="none" strike="noStrike" baseline="0" dirty="0">
                <a:latin typeface="Times New Roman" panose="02020603050405020304" pitchFamily="18" charset="0"/>
              </a:rPr>
            </a:br>
            <a:endParaRPr lang="tr-TR" sz="8000" dirty="0"/>
          </a:p>
        </p:txBody>
      </p:sp>
      <p:sp>
        <p:nvSpPr>
          <p:cNvPr id="7" name="Metin kutusu 6">
            <a:extLst>
              <a:ext uri="{FF2B5EF4-FFF2-40B4-BE49-F238E27FC236}">
                <a16:creationId xmlns:a16="http://schemas.microsoft.com/office/drawing/2014/main" id="{802949E1-31A5-1C81-83EB-D2E247CFB031}"/>
              </a:ext>
            </a:extLst>
          </p:cNvPr>
          <p:cNvSpPr txBox="1"/>
          <p:nvPr/>
        </p:nvSpPr>
        <p:spPr>
          <a:xfrm>
            <a:off x="3048786" y="3429000"/>
            <a:ext cx="6094428" cy="1569660"/>
          </a:xfrm>
          <a:prstGeom prst="rect">
            <a:avLst/>
          </a:prstGeom>
          <a:noFill/>
        </p:spPr>
        <p:txBody>
          <a:bodyPr wrap="square">
            <a:spAutoFit/>
          </a:bodyPr>
          <a:lstStyle/>
          <a:p>
            <a:r>
              <a:rPr lang="pt-BR" sz="3200" b="1" i="0" u="none" strike="noStrike" baseline="0" dirty="0">
                <a:latin typeface="Times New Roman" panose="02020603050405020304" pitchFamily="18" charset="0"/>
              </a:rPr>
              <a:t>7 Temmuz -</a:t>
            </a:r>
            <a:r>
              <a:rPr lang="pt-BR" sz="3200" b="1" i="0" u="none" strike="noStrike" baseline="0" dirty="0">
                <a:latin typeface="Times New Roman,Bold"/>
              </a:rPr>
              <a:t>4 Ağustos 2025</a:t>
            </a:r>
            <a:br>
              <a:rPr lang="pt-BR" sz="3200" b="1" i="0" u="none" strike="noStrike" baseline="0" dirty="0">
                <a:latin typeface="Times New Roman,Bold"/>
              </a:rPr>
            </a:br>
            <a:r>
              <a:rPr lang="tr-TR" sz="3200" b="1" i="0" u="none" strike="noStrike" baseline="0" dirty="0">
                <a:latin typeface="Times New Roman" panose="02020603050405020304" pitchFamily="18" charset="0"/>
              </a:rPr>
              <a:t>4 </a:t>
            </a:r>
            <a:r>
              <a:rPr lang="tr-TR" sz="3200" b="1" i="0" u="none" strike="noStrike" baseline="0" dirty="0">
                <a:latin typeface="Times New Roman,Bold"/>
              </a:rPr>
              <a:t>Ağustos</a:t>
            </a:r>
            <a:r>
              <a:rPr lang="tr-TR" sz="3200" b="1" i="0" u="none" strike="noStrike" baseline="0" dirty="0">
                <a:latin typeface="Times New Roman" panose="02020603050405020304" pitchFamily="18" charset="0"/>
              </a:rPr>
              <a:t>- 29 </a:t>
            </a:r>
            <a:r>
              <a:rPr lang="tr-TR" sz="3200" b="1" i="0" u="none" strike="noStrike" baseline="0" dirty="0">
                <a:latin typeface="Times New Roman,Bold"/>
              </a:rPr>
              <a:t>Ağustos 2025</a:t>
            </a:r>
            <a:br>
              <a:rPr lang="tr-TR" sz="3200" b="1" i="0" u="none" strike="noStrike" baseline="0" dirty="0">
                <a:latin typeface="Times New Roman,Bold"/>
              </a:rPr>
            </a:br>
            <a:r>
              <a:rPr lang="tr-TR" sz="3200" b="1" i="0" u="none" strike="noStrike" baseline="0" dirty="0">
                <a:latin typeface="Times New Roman" panose="02020603050405020304" pitchFamily="18" charset="0"/>
              </a:rPr>
              <a:t>1 Eylül- 26 Eylül 2025</a:t>
            </a:r>
            <a:endParaRPr lang="tr-TR" sz="3200" dirty="0"/>
          </a:p>
        </p:txBody>
      </p:sp>
    </p:spTree>
    <p:extLst>
      <p:ext uri="{BB962C8B-B14F-4D97-AF65-F5344CB8AC3E}">
        <p14:creationId xmlns:p14="http://schemas.microsoft.com/office/powerpoint/2010/main" val="494174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4B26E4-0130-1E47-ECE8-C79B2C4921F3}"/>
              </a:ext>
            </a:extLst>
          </p:cNvPr>
          <p:cNvSpPr>
            <a:spLocks noGrp="1"/>
          </p:cNvSpPr>
          <p:nvPr>
            <p:ph type="ctrTitle"/>
          </p:nvPr>
        </p:nvSpPr>
        <p:spPr>
          <a:xfrm>
            <a:off x="1062072" y="223711"/>
            <a:ext cx="8915399" cy="2262781"/>
          </a:xfrm>
        </p:spPr>
        <p:txBody>
          <a:bodyPr>
            <a:normAutofit/>
          </a:bodyPr>
          <a:lstStyle/>
          <a:p>
            <a:pPr>
              <a:lnSpc>
                <a:spcPct val="115000"/>
              </a:lnSpc>
              <a:spcAft>
                <a:spcPts val="1000"/>
              </a:spcAft>
            </a:pPr>
            <a:r>
              <a:rPr lang="tr-TR" sz="4000" b="1" dirty="0">
                <a:effectLst/>
                <a:latin typeface="Cambria" panose="02040503050406030204" pitchFamily="18" charset="0"/>
                <a:ea typeface="MS Mincho" panose="02020609040205080304" pitchFamily="49" charset="-128"/>
                <a:cs typeface="Times New Roman" panose="02020603050405020304" pitchFamily="18" charset="0"/>
              </a:rPr>
              <a:t>Stajın amacı: </a:t>
            </a:r>
            <a:br>
              <a:rPr lang="tr-TR" sz="4000" b="1" dirty="0">
                <a:effectLst/>
                <a:latin typeface="Cambria" panose="02040503050406030204" pitchFamily="18" charset="0"/>
                <a:ea typeface="MS Mincho" panose="02020609040205080304" pitchFamily="49" charset="-128"/>
                <a:cs typeface="Times New Roman" panose="02020603050405020304" pitchFamily="18" charset="0"/>
              </a:rPr>
            </a:br>
            <a:r>
              <a:rPr lang="tr-TR" sz="1800" b="1" dirty="0">
                <a:effectLst/>
                <a:latin typeface="Cambria" panose="02040503050406030204" pitchFamily="18" charset="0"/>
                <a:ea typeface="MS Mincho" panose="02020609040205080304" pitchFamily="49" charset="-128"/>
                <a:cs typeface="Times New Roman" panose="02020603050405020304" pitchFamily="18" charset="0"/>
              </a:rPr>
              <a:t>Fakülte öğrencisinin, öğrenim gördüğü programla ilgili iş alanlarını tanımasını ve kurum/kuruluşlardaki uygulamaları öğrenmesini, eğitim-öğretim yoluyla edindiği bilgi ve becerileri uygulayarak mesleki deneyim kazanmasını sağlamaktır.</a:t>
            </a:r>
            <a:br>
              <a:rPr lang="tr-TR" sz="1800" dirty="0">
                <a:effectLst/>
                <a:latin typeface="Cambria" panose="02040503050406030204" pitchFamily="18" charset="0"/>
                <a:ea typeface="MS Mincho" panose="02020609040205080304" pitchFamily="49" charset="-128"/>
                <a:cs typeface="Times New Roman" panose="02020603050405020304" pitchFamily="18" charset="0"/>
              </a:rPr>
            </a:br>
            <a:r>
              <a:rPr lang="tr-TR" sz="1800" dirty="0">
                <a:effectLst/>
                <a:latin typeface="Cambria" panose="02040503050406030204" pitchFamily="18" charset="0"/>
                <a:ea typeface="MS Mincho" panose="02020609040205080304" pitchFamily="49" charset="-128"/>
                <a:cs typeface="Times New Roman" panose="02020603050405020304" pitchFamily="18" charset="0"/>
              </a:rPr>
              <a:t> </a:t>
            </a:r>
          </a:p>
        </p:txBody>
      </p:sp>
      <p:sp>
        <p:nvSpPr>
          <p:cNvPr id="9" name="Metin kutusu 8">
            <a:extLst>
              <a:ext uri="{FF2B5EF4-FFF2-40B4-BE49-F238E27FC236}">
                <a16:creationId xmlns:a16="http://schemas.microsoft.com/office/drawing/2014/main" id="{4678169E-68D7-7F81-E529-87A64025F6DD}"/>
              </a:ext>
            </a:extLst>
          </p:cNvPr>
          <p:cNvSpPr txBox="1"/>
          <p:nvPr/>
        </p:nvSpPr>
        <p:spPr>
          <a:xfrm>
            <a:off x="1706250" y="2617919"/>
            <a:ext cx="10378911" cy="3507179"/>
          </a:xfrm>
          <a:prstGeom prst="rect">
            <a:avLst/>
          </a:prstGeom>
          <a:noFill/>
        </p:spPr>
        <p:txBody>
          <a:bodyPr wrap="square">
            <a:spAutoFit/>
          </a:bodyPr>
          <a:lstStyle/>
          <a:p>
            <a:pPr algn="just">
              <a:lnSpc>
                <a:spcPct val="115000"/>
              </a:lnSpc>
              <a:spcAft>
                <a:spcPts val="1000"/>
              </a:spcAft>
            </a:pPr>
            <a:r>
              <a:rPr lang="tr-TR" sz="1800" dirty="0">
                <a:effectLst/>
                <a:latin typeface="Cambria" panose="02040503050406030204" pitchFamily="18" charset="0"/>
                <a:ea typeface="MS Mincho" panose="02020609040205080304" pitchFamily="49" charset="-128"/>
                <a:cs typeface="Times New Roman" panose="02020603050405020304" pitchFamily="18" charset="0"/>
              </a:rPr>
              <a:t>(1)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Fakültemiz Bölümlerinde toplam staj süresi 40 iş günüdür. Stajlar 2 farklı dönemde ve aralıksız 20 iş günü yapılmak zorundadır</a:t>
            </a:r>
            <a:r>
              <a:rPr lang="tr-TR" sz="1800" dirty="0">
                <a:effectLst/>
                <a:latin typeface="Cambria" panose="02040503050406030204" pitchFamily="18" charset="0"/>
                <a:ea typeface="MS Mincho" panose="02020609040205080304" pitchFamily="49" charset="-128"/>
                <a:cs typeface="Times New Roman" panose="02020603050405020304" pitchFamily="18" charset="0"/>
              </a:rPr>
              <a:t>.</a:t>
            </a:r>
          </a:p>
          <a:p>
            <a:pPr algn="just">
              <a:lnSpc>
                <a:spcPct val="115000"/>
              </a:lnSpc>
              <a:spcAft>
                <a:spcPts val="1000"/>
              </a:spcAft>
            </a:pPr>
            <a:r>
              <a:rPr lang="tr-TR" sz="1800" dirty="0">
                <a:effectLst/>
                <a:latin typeface="Cambria" panose="02040503050406030204" pitchFamily="18" charset="0"/>
                <a:ea typeface="MS Mincho" panose="02020609040205080304" pitchFamily="49" charset="-128"/>
                <a:cs typeface="Times New Roman" panose="02020603050405020304" pitchFamily="18" charset="0"/>
              </a:rPr>
              <a:t>(2)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Zorunlu staj yapacak öğrencilerin, Bolu Abant İzzet Baysal Üniversitesi İş Sağlığı ve Güvenliği Koordinatörlüğü tarafından düzenlenen ve 6331 sayılı İş Sağlığı ve Güvenliği Kanunu'nun 17. maddesi gereği zorunlu olan İş Sağlığı ve Güvenliği Eğitimine katılarak eğitim sonunda verilen sertifikayı almaları veya diğer kurum/kuruluşlardan geçerli bir İş Sağlığı ve Güvenliği sertifikası temin etmeleri zorunludur. Bu sertifikaların geçerlilik süresi, ilgili bölümün iş tehlike sınıfına göre, bölüm staj komisyonu tarafından 1 ila 3 yıl arasında belirlenir. </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sz="1800" dirty="0">
                <a:effectLst/>
                <a:latin typeface="Cambria" panose="02040503050406030204" pitchFamily="18" charset="0"/>
                <a:ea typeface="MS Mincho" panose="02020609040205080304" pitchFamily="49" charset="-128"/>
                <a:cs typeface="Times New Roman" panose="02020603050405020304" pitchFamily="18" charset="0"/>
              </a:rPr>
              <a:t>(3</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Staj, 4</a:t>
            </a:r>
            <a:r>
              <a:rPr lang="en-US" sz="1100" b="1"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yarıyıldan itibaren yaz döneminden başlanarak yapılır. Öğrencilerin 5. Yarıyılda Staj I ve 7. yarıyılda Staj II dersine kayıt yaptırmaları zorunludur. </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83367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a:extLst>
              <a:ext uri="{FF2B5EF4-FFF2-40B4-BE49-F238E27FC236}">
                <a16:creationId xmlns:a16="http://schemas.microsoft.com/office/drawing/2014/main" id="{4678169E-68D7-7F81-E529-87A64025F6DD}"/>
              </a:ext>
            </a:extLst>
          </p:cNvPr>
          <p:cNvSpPr txBox="1"/>
          <p:nvPr/>
        </p:nvSpPr>
        <p:spPr>
          <a:xfrm>
            <a:off x="1630836" y="1288741"/>
            <a:ext cx="10378911" cy="4338688"/>
          </a:xfrm>
          <a:prstGeom prst="rect">
            <a:avLst/>
          </a:prstGeom>
          <a:noFill/>
        </p:spPr>
        <p:txBody>
          <a:bodyPr wrap="square">
            <a:spAutoFit/>
          </a:bodyPr>
          <a:lstStyle/>
          <a:p>
            <a:pPr algn="just">
              <a:lnSpc>
                <a:spcPct val="115000"/>
              </a:lnSpc>
              <a:spcAft>
                <a:spcPts val="1000"/>
              </a:spcAft>
            </a:pPr>
            <a:r>
              <a:rPr lang="tr-TR" b="1" dirty="0">
                <a:latin typeface="Cambria" panose="02040503050406030204" pitchFamily="18" charset="0"/>
                <a:ea typeface="MS Mincho" panose="02020609040205080304" pitchFamily="49" charset="-128"/>
                <a:cs typeface="Times New Roman" panose="02020603050405020304" pitchFamily="18" charset="0"/>
              </a:rPr>
              <a:t>*</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Resmi tatil günlerinde staj çalışması yapılmaz.</a:t>
            </a:r>
          </a:p>
          <a:p>
            <a:pPr algn="just">
              <a:lnSpc>
                <a:spcPct val="115000"/>
              </a:lnSpc>
              <a:spcAft>
                <a:spcPts val="1000"/>
              </a:spcAft>
            </a:pPr>
            <a:r>
              <a:rPr lang="tr-TR" b="1" dirty="0">
                <a:latin typeface="Cambria" panose="02040503050406030204" pitchFamily="18" charset="0"/>
                <a:ea typeface="MS Mincho" panose="02020609040205080304" pitchFamily="49" charset="-128"/>
                <a:cs typeface="Times New Roman" panose="02020603050405020304" pitchFamily="18" charset="0"/>
              </a:rPr>
              <a:t>*</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Öğrencinin sigortalı işe giriş belgesi kendisi tarafından staja başladığı gün işyerine teslim edilir</a:t>
            </a:r>
            <a:r>
              <a:rPr lang="en-US" sz="1800" b="1"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b="1" dirty="0">
                <a:latin typeface="Cambria" panose="02040503050406030204" pitchFamily="18" charset="0"/>
                <a:ea typeface="MS Mincho" panose="02020609040205080304" pitchFamily="49" charset="-128"/>
                <a:cs typeface="Times New Roman" panose="02020603050405020304" pitchFamily="18" charset="0"/>
              </a:rPr>
              <a:t>*</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Staja başlandıktan sonra, Bölüm Staj </a:t>
            </a:r>
            <a:r>
              <a:rPr lang="tr-TR" sz="1800" b="1" dirty="0" err="1">
                <a:effectLst/>
                <a:latin typeface="Cambria" panose="02040503050406030204" pitchFamily="18" charset="0"/>
                <a:ea typeface="MS Mincho" panose="02020609040205080304" pitchFamily="49" charset="-128"/>
                <a:cs typeface="Times New Roman" panose="02020603050405020304" pitchFamily="18" charset="0"/>
              </a:rPr>
              <a:t>Sorumlusu'nun</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bilgisi ve onayı dışında staj yerinde ve staj süresinde değişiklik yapılamaz.</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b="1" dirty="0">
                <a:latin typeface="Cambria" panose="02040503050406030204" pitchFamily="18" charset="0"/>
                <a:ea typeface="MS Mincho" panose="02020609040205080304" pitchFamily="49" charset="-128"/>
                <a:cs typeface="Times New Roman" panose="02020603050405020304" pitchFamily="18" charset="0"/>
              </a:rPr>
              <a:t>*</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Staj süresi bitmeden ilgili staj yerinden ayrılan öğrenci bu durumu en geç 2(iki) iş günü içerisinde Bölüm Staj Komisyonuna bildirmek zorundadır.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dirty="0">
                <a:latin typeface="Cambria" panose="02040503050406030204" pitchFamily="18" charset="0"/>
                <a:ea typeface="MS Mincho" panose="02020609040205080304" pitchFamily="49" charset="-128"/>
                <a:cs typeface="Times New Roman" panose="02020603050405020304" pitchFamily="18" charset="0"/>
              </a:rPr>
              <a:t>*</a:t>
            </a:r>
            <a:r>
              <a:rPr lang="tr-TR" sz="1800"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Üniversitenin sigorta primini yatırabilmesi için gereken evrak öğrenci tarafından, staj başlamadan 20 gün önce Bölüm sekreterliklerine teslim edilmek zorundadır.</a:t>
            </a:r>
            <a:r>
              <a:rPr lang="en-US" sz="1800" b="1" dirty="0">
                <a:effectLst/>
                <a:latin typeface="Cambria" panose="02040503050406030204" pitchFamily="18" charset="0"/>
                <a:ea typeface="MS Mincho" panose="02020609040205080304" pitchFamily="49" charset="-128"/>
                <a:cs typeface="Times New Roman" panose="02020603050405020304" pitchFamily="18" charset="0"/>
              </a:rPr>
              <a:t> </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dirty="0">
                <a:latin typeface="Cambria" panose="02040503050406030204" pitchFamily="18" charset="0"/>
                <a:ea typeface="MS Mincho" panose="02020609040205080304" pitchFamily="49" charset="-128"/>
                <a:cs typeface="Times New Roman" panose="02020603050405020304" pitchFamily="18" charset="0"/>
              </a:rPr>
              <a:t>*</a:t>
            </a:r>
            <a:r>
              <a:rPr lang="tr-TR" sz="1800"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Staj yapan öğrenci, staj yaptığı süre içerisinde herhangi bir nedenden dolayı almış olduğu sağlık raporunu en geç 2(iki) gün içerisinde Bölüm Staj Komisyonuna ulaştırmak zorundadır</a:t>
            </a:r>
            <a:r>
              <a:rPr lang="tr-TR" sz="1800" dirty="0">
                <a:effectLst/>
                <a:latin typeface="Cambria" panose="02040503050406030204" pitchFamily="18" charset="0"/>
                <a:ea typeface="MS Mincho" panose="02020609040205080304" pitchFamily="49" charset="-128"/>
                <a:cs typeface="Times New Roman" panose="02020603050405020304" pitchFamily="18" charset="0"/>
              </a:rPr>
              <a:t>.</a:t>
            </a:r>
          </a:p>
          <a:p>
            <a:pPr algn="just">
              <a:lnSpc>
                <a:spcPct val="115000"/>
              </a:lnSpc>
              <a:spcAft>
                <a:spcPts val="1000"/>
              </a:spcAft>
            </a:pP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90621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a:extLst>
              <a:ext uri="{FF2B5EF4-FFF2-40B4-BE49-F238E27FC236}">
                <a16:creationId xmlns:a16="http://schemas.microsoft.com/office/drawing/2014/main" id="{4678169E-68D7-7F81-E529-87A64025F6DD}"/>
              </a:ext>
            </a:extLst>
          </p:cNvPr>
          <p:cNvSpPr txBox="1"/>
          <p:nvPr/>
        </p:nvSpPr>
        <p:spPr>
          <a:xfrm>
            <a:off x="906544" y="223512"/>
            <a:ext cx="10378911" cy="2679773"/>
          </a:xfrm>
          <a:prstGeom prst="rect">
            <a:avLst/>
          </a:prstGeom>
          <a:noFill/>
        </p:spPr>
        <p:txBody>
          <a:bodyPr wrap="square">
            <a:spAutoFit/>
          </a:bodyPr>
          <a:lstStyle/>
          <a:p>
            <a:pPr algn="just">
              <a:lnSpc>
                <a:spcPct val="115000"/>
              </a:lnSpc>
              <a:spcAft>
                <a:spcPts val="1000"/>
              </a:spcAft>
            </a:pPr>
            <a:r>
              <a:rPr lang="tr-TR" b="1" dirty="0">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Stajını başarı ile tamamlayan öğrencinin staj notu "S" "başarılı"; stajında başarısız öğrencinin notu "U" "başarısız" olarak öğrenci bilgi sistemine işlenir.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dirty="0">
                <a:latin typeface="Cambria" panose="02040503050406030204" pitchFamily="18" charset="0"/>
                <a:ea typeface="MS Mincho" panose="02020609040205080304" pitchFamily="49" charset="-128"/>
                <a:cs typeface="Times New Roman" panose="02020603050405020304" pitchFamily="18" charset="0"/>
              </a:rPr>
              <a:t>*</a:t>
            </a:r>
            <a:r>
              <a:rPr lang="tr-TR" sz="1800"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Stajını tamamlamayan veya başarısız olan öğrenciler MADDE 23'da belirtilen şekilde stajlarını tekrar yapmak zorundadırlar.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dirty="0">
                <a:latin typeface="Cambria" panose="02040503050406030204" pitchFamily="18" charset="0"/>
                <a:ea typeface="MS Mincho" panose="02020609040205080304" pitchFamily="49" charset="-128"/>
                <a:cs typeface="Times New Roman" panose="02020603050405020304" pitchFamily="18" charset="0"/>
              </a:rPr>
              <a:t>*</a:t>
            </a:r>
            <a:r>
              <a:rPr lang="tr-TR" sz="1800"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Staj defterleri, ilgili bölüm sekreterliklerince Mühendislik Fakültesi Arşivinde saklanmak üzere teslim alınır</a:t>
            </a:r>
            <a:r>
              <a:rPr lang="en-US" sz="1800" b="1"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Staj evrakları Fakülte arşivinde 8 yıl süreyle saklanılır.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171166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E973EEB9-E2FC-8400-DF1A-EE3BB9DE3995}"/>
              </a:ext>
            </a:extLst>
          </p:cNvPr>
          <p:cNvSpPr txBox="1"/>
          <p:nvPr/>
        </p:nvSpPr>
        <p:spPr>
          <a:xfrm>
            <a:off x="1718034" y="1881820"/>
            <a:ext cx="9895789" cy="3831818"/>
          </a:xfrm>
          <a:prstGeom prst="rect">
            <a:avLst/>
          </a:prstGeom>
          <a:noFill/>
        </p:spPr>
        <p:txBody>
          <a:bodyPr wrap="square">
            <a:spAutoFit/>
          </a:bodyPr>
          <a:lstStyle/>
          <a:p>
            <a:pPr algn="just">
              <a:lnSpc>
                <a:spcPct val="115000"/>
              </a:lnSpc>
              <a:spcAft>
                <a:spcPts val="1000"/>
              </a:spcAft>
            </a:pPr>
            <a:r>
              <a:rPr lang="tr-TR" b="1" dirty="0">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Öğrenciler staj yaptıkları işletmenin çalışma düzenine, kural, talimat ve emirlerine uymak, daimî personel gibi işyerinin, sosyal ve kültürel faaliyetlerine katılmak ve yöneticilerin verdikleri mesleki eğitimle ilgili görevleri yapmak zorundadırlar. Aksi durumda stajları başarılı sayılmaz. Öğrenciye mesleki eğitime aykırı </a:t>
            </a:r>
            <a:r>
              <a:rPr lang="en-US" sz="1100" b="1"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görev verildiği takdirde, Staj Komisyonu öğrencinin staj yerini değiştirebilir</a:t>
            </a:r>
            <a:r>
              <a:rPr lang="en-US" sz="1100" b="1" dirty="0">
                <a:effectLst/>
                <a:latin typeface="Cambria" panose="02040503050406030204" pitchFamily="18" charset="0"/>
                <a:ea typeface="MS Mincho" panose="02020609040205080304" pitchFamily="49" charset="-128"/>
                <a:cs typeface="Times New Roman" panose="02020603050405020304" pitchFamily="18" charset="0"/>
              </a:rPr>
              <a:t>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b="1" dirty="0">
                <a:latin typeface="Cambria" panose="02040503050406030204" pitchFamily="18" charset="0"/>
                <a:ea typeface="MS Mincho" panose="02020609040205080304" pitchFamily="49" charset="-128"/>
                <a:cs typeface="Times New Roman" panose="02020603050405020304" pitchFamily="18" charset="0"/>
              </a:rPr>
              <a:t>*</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Stajyerler, kusurları nedeni ile verecekleri zararlardan dolayı o işyeri elemanlarının sorumluluklarına tabidir.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b="1" dirty="0">
                <a:latin typeface="Cambria" panose="02040503050406030204" pitchFamily="18" charset="0"/>
                <a:ea typeface="MS Mincho" panose="02020609040205080304" pitchFamily="49" charset="-128"/>
                <a:cs typeface="Times New Roman" panose="02020603050405020304" pitchFamily="18" charset="0"/>
              </a:rPr>
              <a:t>*</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Stajyer öğrenciler için Bolu Abant İzzet Baysal Üniversitesi'nin ve 2547 Sayılı Yükseköğrenim Kanununun öğrenci disiplin hükümlerini düzenleyen 54. maddesi hükümleri staj sırasında da geçerlidir.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spcAft>
                <a:spcPts val="1000"/>
              </a:spcAft>
            </a:pPr>
            <a:r>
              <a:rPr lang="en-US" sz="1100" dirty="0">
                <a:effectLst/>
                <a:latin typeface="Cambria" panose="02040503050406030204" pitchFamily="18" charset="0"/>
                <a:ea typeface="MS Mincho" panose="02020609040205080304" pitchFamily="49" charset="-128"/>
                <a:cs typeface="Times New Roman" panose="02020603050405020304" pitchFamily="18" charset="0"/>
              </a:rPr>
              <a:t> </a:t>
            </a:r>
            <a:endParaRPr lang="tr-TR" sz="14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365581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E13C96D-BF94-20D8-6808-5A20BDF58DA7}"/>
              </a:ext>
            </a:extLst>
          </p:cNvPr>
          <p:cNvSpPr txBox="1"/>
          <p:nvPr/>
        </p:nvSpPr>
        <p:spPr>
          <a:xfrm>
            <a:off x="499620" y="0"/>
            <a:ext cx="9992412" cy="3188630"/>
          </a:xfrm>
          <a:prstGeom prst="rect">
            <a:avLst/>
          </a:prstGeom>
          <a:noFill/>
        </p:spPr>
        <p:txBody>
          <a:bodyPr wrap="square">
            <a:spAutoFit/>
          </a:bodyPr>
          <a:lstStyle/>
          <a:p>
            <a:pPr algn="just">
              <a:lnSpc>
                <a:spcPct val="115000"/>
              </a:lnSpc>
              <a:spcAft>
                <a:spcPts val="1000"/>
              </a:spcAft>
            </a:pPr>
            <a:r>
              <a:rPr lang="tr-TR" sz="1800" dirty="0">
                <a:effectLst/>
                <a:latin typeface="Cambria" panose="02040503050406030204" pitchFamily="18" charset="0"/>
                <a:ea typeface="MS Mincho" panose="02020609040205080304" pitchFamily="49" charset="-128"/>
                <a:cs typeface="Times New Roman" panose="02020603050405020304" pitchFamily="18" charset="0"/>
              </a:rPr>
              <a:t>(1)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Olağanüstü hallerde, toplam staj süreleri ile stajın yapılma şartları veya stajdan muaf tutulma durumu, Fakülte Kurulu tarafından kararlaştırılır.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(2) Mücbir sebepler (doğal afetler, salgın hastalıklar, savaş, seferberlik, ağır hastalık, kaza gibi öğrencinin iradesi dışında gelişen ve staja devamını engelleyen durumlar) nedeniyle staja devam edemeyen öğrencilerin durumu, Bölüm Staj Komisyonu tarafından değerlendirilerek Fakülte Yönetim Kuruluna sunulur.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(3) Mücbir sebepler nedeniyle oluşan devamsızlıklar, Bölüm Staj Komisyonunun değerlendirmesi ve Fakülte Kurulunun onayı ile staj süresinden düşülmeden eksiksiz olarak kabul edilir.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5" name="Metin kutusu 4">
            <a:extLst>
              <a:ext uri="{FF2B5EF4-FFF2-40B4-BE49-F238E27FC236}">
                <a16:creationId xmlns:a16="http://schemas.microsoft.com/office/drawing/2014/main" id="{40FB07C7-A265-E154-BC77-8141E2FE72D4}"/>
              </a:ext>
            </a:extLst>
          </p:cNvPr>
          <p:cNvSpPr txBox="1"/>
          <p:nvPr/>
        </p:nvSpPr>
        <p:spPr>
          <a:xfrm>
            <a:off x="2066826" y="4012671"/>
            <a:ext cx="9848653" cy="2232984"/>
          </a:xfrm>
          <a:prstGeom prst="rect">
            <a:avLst/>
          </a:prstGeom>
          <a:noFill/>
        </p:spPr>
        <p:txBody>
          <a:bodyPr wrap="square">
            <a:spAutoFit/>
          </a:bodyPr>
          <a:lstStyle/>
          <a:p>
            <a:pPr algn="just">
              <a:lnSpc>
                <a:spcPct val="115000"/>
              </a:lnSpc>
              <a:spcAft>
                <a:spcPts val="1000"/>
              </a:spcAft>
            </a:pPr>
            <a:r>
              <a:rPr lang="tr-TR" sz="1800" dirty="0">
                <a:effectLst/>
                <a:latin typeface="Cambria" panose="02040503050406030204" pitchFamily="18" charset="0"/>
                <a:ea typeface="MS Mincho" panose="02020609040205080304" pitchFamily="49" charset="-128"/>
                <a:cs typeface="Times New Roman" panose="02020603050405020304" pitchFamily="18" charset="0"/>
              </a:rPr>
              <a:t>(1)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Öğrenci, staj yeri değişikliği talebini, staj başlamadan en az 15 gün önce Bölüm Staj Komisyonuna yazılı olarak bildirmek zorundadır.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(2) Staj başladıktan sonra, Bölüm Staj Komisyonunun onayı olmadan staj yeri değiştirilemez.</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(3) Staj yeri değişikliği talebi, Bölüm Staj Komisyonu tarafından değerlendirilerek karara bağlanır.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468365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E13C96D-BF94-20D8-6808-5A20BDF58DA7}"/>
              </a:ext>
            </a:extLst>
          </p:cNvPr>
          <p:cNvSpPr txBox="1"/>
          <p:nvPr/>
        </p:nvSpPr>
        <p:spPr>
          <a:xfrm>
            <a:off x="1552281" y="452486"/>
            <a:ext cx="9992412" cy="3237361"/>
          </a:xfrm>
          <a:prstGeom prst="rect">
            <a:avLst/>
          </a:prstGeom>
          <a:noFill/>
        </p:spPr>
        <p:txBody>
          <a:bodyPr wrap="square">
            <a:spAutoFit/>
          </a:bodyPr>
          <a:lstStyle/>
          <a:p>
            <a:pPr lvl="0">
              <a:lnSpc>
                <a:spcPct val="115000"/>
              </a:lnSpc>
              <a:tabLst>
                <a:tab pos="228600" algn="l"/>
              </a:tabLst>
            </a:pPr>
            <a:r>
              <a:rPr lang="tr-TR" sz="2800" b="1" dirty="0">
                <a:effectLst/>
                <a:latin typeface="Cambria" panose="02040503050406030204" pitchFamily="18" charset="0"/>
                <a:ea typeface="MS Mincho" panose="02020609040205080304" pitchFamily="49" charset="-128"/>
                <a:cs typeface="Times New Roman" panose="02020603050405020304" pitchFamily="18" charset="0"/>
              </a:rPr>
              <a:t>STAJ DEFTERİ İÇERİĞİ:</a:t>
            </a:r>
          </a:p>
          <a:p>
            <a:pPr lvl="0">
              <a:lnSpc>
                <a:spcPct val="115000"/>
              </a:lnSpc>
              <a:tabLst>
                <a:tab pos="228600" algn="l"/>
              </a:tabLst>
            </a:pPr>
            <a:endParaRPr lang="tr-TR" sz="1800" b="1"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lnSpc>
                <a:spcPct val="115000"/>
              </a:lnSpc>
              <a:buFont typeface="Symbol" panose="05050102010706020507" pitchFamily="18" charset="2"/>
              <a:buChar char=""/>
              <a:tabLst>
                <a:tab pos="228600" algn="l"/>
              </a:tabLs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Kurum hakkında genel bilgiler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lnSpc>
                <a:spcPct val="115000"/>
              </a:lnSpc>
              <a:buFont typeface="Symbol" panose="05050102010706020507" pitchFamily="18" charset="2"/>
              <a:buChar char=""/>
              <a:tabLst>
                <a:tab pos="228600" algn="l"/>
              </a:tabLs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Staj yapılan birim ve görev tanımı</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lnSpc>
                <a:spcPct val="115000"/>
              </a:lnSpc>
              <a:buFont typeface="Symbol" panose="05050102010706020507" pitchFamily="18" charset="2"/>
              <a:buChar char=""/>
              <a:tabLst>
                <a:tab pos="228600" algn="l"/>
              </a:tabLs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Yapılan işlerin teknik açıklamaları</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lnSpc>
                <a:spcPct val="115000"/>
              </a:lnSpc>
              <a:buFont typeface="Symbol" panose="05050102010706020507" pitchFamily="18" charset="2"/>
              <a:buChar char=""/>
              <a:tabLst>
                <a:tab pos="228600" algn="l"/>
              </a:tabLs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Kullanılan araç, gereç ve ekipmanlar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lnSpc>
                <a:spcPct val="115000"/>
              </a:lnSpc>
              <a:buFont typeface="Symbol" panose="05050102010706020507" pitchFamily="18" charset="2"/>
              <a:buChar char=""/>
              <a:tabLst>
                <a:tab pos="228600" algn="l"/>
              </a:tabLs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Karşılaşılan sorunlar ve çözüm yöntemleri</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tabLst>
                <a:tab pos="228600" algn="l"/>
              </a:tabLs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Öneriler ve sonuç</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nSpc>
                <a:spcPct val="115000"/>
              </a:lnSpc>
              <a:spcAft>
                <a:spcPts val="1000"/>
              </a:spcAf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 </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Metin kutusu 3">
            <a:extLst>
              <a:ext uri="{FF2B5EF4-FFF2-40B4-BE49-F238E27FC236}">
                <a16:creationId xmlns:a16="http://schemas.microsoft.com/office/drawing/2014/main" id="{15C7E06B-D2C7-9F68-3C70-E33BCF63B917}"/>
              </a:ext>
            </a:extLst>
          </p:cNvPr>
          <p:cNvSpPr txBox="1"/>
          <p:nvPr/>
        </p:nvSpPr>
        <p:spPr>
          <a:xfrm>
            <a:off x="3048786" y="4059094"/>
            <a:ext cx="6094428" cy="1402885"/>
          </a:xfrm>
          <a:prstGeom prst="rect">
            <a:avLst/>
          </a:prstGeom>
          <a:noFill/>
        </p:spPr>
        <p:txBody>
          <a:bodyPr wrap="square">
            <a:spAutoFit/>
          </a:bodyPr>
          <a:lstStyle/>
          <a:p>
            <a:pPr marL="342900" lvl="0" indent="-342900">
              <a:lnSpc>
                <a:spcPct val="115000"/>
              </a:lnSpc>
              <a:buFont typeface="Symbol" panose="05050102010706020507" pitchFamily="18" charset="2"/>
              <a:buChar char=""/>
              <a:tabLst>
                <a:tab pos="228600" algn="l"/>
              </a:tabLst>
            </a:pPr>
            <a:r>
              <a:rPr lang="tr-TR" sz="1800" dirty="0">
                <a:solidFill>
                  <a:srgbClr val="FF0000"/>
                </a:solidFill>
                <a:effectLst/>
                <a:latin typeface="Cambria" panose="02040503050406030204" pitchFamily="18" charset="0"/>
                <a:ea typeface="MS Mincho" panose="02020609040205080304" pitchFamily="49" charset="-128"/>
                <a:cs typeface="Times New Roman" panose="02020603050405020304" pitchFamily="18" charset="0"/>
              </a:rPr>
              <a:t>Staj raporunun içeriği ve kalitesi (%40)</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lnSpc>
                <a:spcPct val="115000"/>
              </a:lnSpc>
              <a:buFont typeface="Symbol" panose="05050102010706020507" pitchFamily="18" charset="2"/>
              <a:buChar char=""/>
              <a:tabLst>
                <a:tab pos="228600" algn="l"/>
              </a:tabLst>
            </a:pPr>
            <a:r>
              <a:rPr lang="tr-TR" sz="1800" dirty="0">
                <a:solidFill>
                  <a:srgbClr val="FF0000"/>
                </a:solidFill>
                <a:effectLst/>
                <a:latin typeface="Cambria" panose="02040503050406030204" pitchFamily="18" charset="0"/>
                <a:ea typeface="MS Mincho" panose="02020609040205080304" pitchFamily="49" charset="-128"/>
                <a:cs typeface="Times New Roman" panose="02020603050405020304" pitchFamily="18" charset="0"/>
              </a:rPr>
              <a:t>İşyeri değerlendirmesi (%20)</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tabLst>
                <a:tab pos="228600" algn="l"/>
              </a:tabLst>
            </a:pPr>
            <a:r>
              <a:rPr lang="tr-TR" sz="1800" dirty="0">
                <a:solidFill>
                  <a:srgbClr val="FF0000"/>
                </a:solidFill>
                <a:effectLst/>
                <a:latin typeface="Cambria" panose="02040503050406030204" pitchFamily="18" charset="0"/>
                <a:ea typeface="MS Mincho" panose="02020609040205080304" pitchFamily="49" charset="-128"/>
                <a:cs typeface="Times New Roman" panose="02020603050405020304" pitchFamily="18" charset="0"/>
              </a:rPr>
              <a:t>Staj komisyonu mülakatı (%40)</a:t>
            </a:r>
            <a:r>
              <a:rPr lang="en-US" sz="1100" dirty="0">
                <a:effectLst/>
                <a:latin typeface="Cambria" panose="02040503050406030204" pitchFamily="18" charset="0"/>
                <a:ea typeface="MS Mincho" panose="02020609040205080304" pitchFamily="49" charset="-128"/>
                <a:cs typeface="Times New Roman" panose="02020603050405020304" pitchFamily="18" charset="0"/>
              </a:rPr>
              <a:t> </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nSpc>
                <a:spcPct val="115000"/>
              </a:lnSpc>
              <a:spcAft>
                <a:spcPts val="1000"/>
              </a:spcAft>
            </a:pPr>
            <a:r>
              <a:rPr lang="en-US" sz="1100" dirty="0">
                <a:effectLst/>
                <a:latin typeface="Cambria" panose="02040503050406030204" pitchFamily="18" charset="0"/>
                <a:ea typeface="MS Mincho" panose="02020609040205080304" pitchFamily="49" charset="-128"/>
                <a:cs typeface="Times New Roman" panose="02020603050405020304" pitchFamily="18" charset="0"/>
              </a:rPr>
              <a:t> </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238812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B53AC0D3-8997-75E2-233D-67655FD69BA4}"/>
              </a:ext>
            </a:extLst>
          </p:cNvPr>
          <p:cNvSpPr txBox="1"/>
          <p:nvPr/>
        </p:nvSpPr>
        <p:spPr>
          <a:xfrm>
            <a:off x="1583702" y="1196016"/>
            <a:ext cx="10162095" cy="3161956"/>
          </a:xfrm>
          <a:prstGeom prst="rect">
            <a:avLst/>
          </a:prstGeom>
          <a:noFill/>
        </p:spPr>
        <p:txBody>
          <a:bodyPr wrap="square">
            <a:spAutoFit/>
          </a:bodyPr>
          <a:lstStyle/>
          <a:p>
            <a:pPr algn="just">
              <a:lnSpc>
                <a:spcPct val="115000"/>
              </a:lnSpc>
              <a:spcAft>
                <a:spcPts val="1000"/>
              </a:spcAft>
            </a:pPr>
            <a:r>
              <a:rPr lang="tr-TR" sz="2000" b="1" dirty="0">
                <a:effectLst/>
                <a:latin typeface="Cambria" panose="02040503050406030204" pitchFamily="18" charset="0"/>
                <a:ea typeface="MS Mincho" panose="02020609040205080304" pitchFamily="49" charset="-128"/>
                <a:cs typeface="Times New Roman" panose="02020603050405020304" pitchFamily="18" charset="0"/>
              </a:rPr>
              <a:t>STAJ NOT BİLDİRİMİ:</a:t>
            </a:r>
          </a:p>
          <a:p>
            <a:pPr algn="just">
              <a:lnSpc>
                <a:spcPct val="115000"/>
              </a:lnSpc>
              <a:spcAft>
                <a:spcPts val="1000"/>
              </a:spcAft>
            </a:pPr>
            <a:endParaRPr lang="tr-TR" dirty="0">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sz="1800" dirty="0">
                <a:effectLst/>
                <a:latin typeface="Cambria" panose="02040503050406030204" pitchFamily="18" charset="0"/>
                <a:ea typeface="MS Mincho" panose="02020609040205080304" pitchFamily="49" charset="-128"/>
                <a:cs typeface="Times New Roman" panose="02020603050405020304" pitchFamily="18" charset="0"/>
              </a:rPr>
              <a:t>(1) </a:t>
            </a:r>
            <a:r>
              <a:rPr lang="tr-TR" sz="1800" b="1" dirty="0">
                <a:effectLst/>
                <a:latin typeface="Cambria" panose="02040503050406030204" pitchFamily="18" charset="0"/>
                <a:ea typeface="MS Mincho" panose="02020609040205080304" pitchFamily="49" charset="-128"/>
                <a:cs typeface="Times New Roman" panose="02020603050405020304" pitchFamily="18" charset="0"/>
              </a:rPr>
              <a:t>Öğrenci mezun durumda değilse ve staj dersine ilgili akademik dönemde kayıt yaptırmışsa, staj notu o dönemin final sınavı takvimi içerisinde sisteme işlenir.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(2) Öğrenci mezun durumundaysa ve staj dersine daha önce kayıt yaptırmış ancak başarısız olmuşsa, not bildirimi ilgili akademik dönem başladıktan sonra en geç 1 (bir) ay içinde yapılır.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a:p>
            <a:pPr algn="just">
              <a:lnSpc>
                <a:spcPct val="115000"/>
              </a:lnSpc>
              <a:spcAft>
                <a:spcPts val="1000"/>
              </a:spcAft>
            </a:pPr>
            <a:r>
              <a:rPr lang="tr-TR" sz="1800" b="1" dirty="0">
                <a:effectLst/>
                <a:latin typeface="Cambria" panose="02040503050406030204" pitchFamily="18" charset="0"/>
                <a:ea typeface="MS Mincho" panose="02020609040205080304" pitchFamily="49" charset="-128"/>
                <a:cs typeface="Times New Roman" panose="02020603050405020304" pitchFamily="18" charset="0"/>
              </a:rPr>
              <a:t>(3) Öğrenci mezun durumundaysa ve staj dersine ilk kez kayıt yaptırmışsa, staj notu o dönemin final sınavı takvimi içinde sisteme işlenir.</a:t>
            </a:r>
            <a:endParaRPr lang="tr-TR"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11225966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15</TotalTime>
  <Words>928</Words>
  <Application>Microsoft Office PowerPoint</Application>
  <PresentationFormat>Geniş ekran</PresentationFormat>
  <Paragraphs>69</Paragraphs>
  <Slides>11</Slides>
  <Notes>10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11</vt:i4>
      </vt:variant>
    </vt:vector>
  </HeadingPairs>
  <TitlesOfParts>
    <vt:vector size="20" baseType="lpstr">
      <vt:lpstr>Aptos</vt:lpstr>
      <vt:lpstr>Arial</vt:lpstr>
      <vt:lpstr>Cambria</vt:lpstr>
      <vt:lpstr>Century Gothic</vt:lpstr>
      <vt:lpstr>Symbol</vt:lpstr>
      <vt:lpstr>Times New Roman</vt:lpstr>
      <vt:lpstr>Times New Roman,Bold</vt:lpstr>
      <vt:lpstr>Wingdings 3</vt:lpstr>
      <vt:lpstr>Duman</vt:lpstr>
      <vt:lpstr>STAJ BİLGİLENDİRME</vt:lpstr>
      <vt:lpstr>2025-2026 Eğitim-Öğretim Yılı itibariyle, bölümümüzdeki tüm öğrencilerin müfredatımızda 5. ve 7 yarıyılda zorunlu ders olarak yer alan Staj I ve Staj II derslerine kayıt yaptırmaları gerekmektedir. Bu yıl yaz stajı için belirlenen tarih aralıkları şu şekildedir:  </vt:lpstr>
      <vt:lpstr>Stajın amacı:  Fakülte öğrencisinin, öğrenim gördüğü programla ilgili iş alanlarını tanımasını ve kurum/kuruluşlardaki uygulamaları öğrenmesini, eğitim-öğretim yoluyla edindiği bilgi ve becerileri uygulayarak mesleki deneyim kazanmasını sağlamaktır.  </vt:lpstr>
      <vt:lpstr>PowerPoint Sunusu</vt:lpstr>
      <vt:lpstr>PowerPoint Sunusu</vt:lpstr>
      <vt:lpstr>PowerPoint Sunusu</vt:lpstr>
      <vt:lpstr>PowerPoint Sunusu</vt:lpstr>
      <vt:lpstr>PowerPoint Sunusu</vt:lpstr>
      <vt:lpstr>PowerPoint Sunusu</vt:lpstr>
      <vt:lpstr>Gerekli Evraklar:    </vt:lpstr>
      <vt:lpstr>Uyarı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STAJ BİLGİLENDİRME</dc:title>
  <dc:creator>Nihat Daldal</dc:creator>
  <cp:lastModifiedBy>Nihat Daldal</cp:lastModifiedBy>
  <cp:revision>1</cp:revision>
  <dcterms:created xsi:type="dcterms:W3CDTF">2025-04-29T09:12:47Z</dcterms:created>
  <dcterms:modified xsi:type="dcterms:W3CDTF">2025-04-29T09:28:33Z</dcterms:modified>
</cp:coreProperties>
</file>